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504345-E795-CB28-BE68-0D368A133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C3A6356-492B-F1DF-9F3B-E25CAF054B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62C0B5-1274-F216-0D52-47773EEEA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F28EFF-D78F-51F5-1B7E-5EBCBE455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644DD1F-9BE4-5631-34D3-63D5E2061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5939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D37A3-8AB9-31BC-774E-D7EFFFEB6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31ED8EF-40D8-501C-479E-EC8615BCA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CCD09D-88D3-A772-994A-29033A55A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0283F9-DF95-BE6B-7CE3-0AE0E1B60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BA5454-D4B0-8C99-383F-1FF73084E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1434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C4E007F-19F8-073F-234D-9D6C43E708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1349224-75EB-C80D-E7EE-89C28C3D6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E13486-FF34-16CE-F133-874EAEE85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9D902B4-1492-C21A-81B0-EC101D114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2BFE6ED-1B56-782E-7F9C-4AE0D6D2E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3376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D6363C-D6F5-DF53-32B4-97C111427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1AFA48-FBBA-2862-C726-3295AE05D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296AA2-A464-EABC-3D60-C02DEE402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3D4CF52-B785-8054-C42B-26E874CE2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FF87F7-BF5A-D476-B1D8-22D23DEF8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1795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A5E04C-E93F-3B2F-82E1-96DC09A10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3797AA-A7E9-9620-32CB-8DFB0EE79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EC1C83-2D32-9B3E-20DF-87330EB87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C8E8E4-5DE2-E744-1F37-BA0BFB939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221B89D-921A-5709-4398-3BEBA540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2155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94132D-442F-FBCA-1F43-56923DE4C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7F2D8E-EA67-CE56-57D0-F915441BB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1E7CAE2-20AA-18EE-237B-71BEEEF97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CC9623E-F4CE-5058-9482-69A081526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648899C-D6FC-6237-6ADD-2084D845D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96AED09-37CC-D0A1-E866-32CD2F18C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633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74180C-E540-C624-663B-719572CDE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A0C6E26-0B05-C098-7C2E-6E2DFD654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78758A1-9A91-0636-AF2A-528E961061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8D5A363-E4C1-246A-2A5F-47B1098A9C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18A2F48-88B7-003B-AED5-74F56D46A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9DFDE44-AC9B-AF0C-0A4A-F3D2DF983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76563FF-FC39-B209-0D75-909C820E4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009EB57-7B4A-6B4C-B81D-72A8F386E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7804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ABD9B5-7C9C-C8E8-DEE4-361D3C62C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E8E5CD0-8BE5-6DD2-5EC1-C7AB58F4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96E743B-EBAF-C307-CD3E-72EF65CDF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EC3CA85-126D-4D97-9E75-524863BA4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3492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72ACB3D-DC5A-3927-C5DA-C2F176A67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D0B8276-77F3-03EF-0B16-DAAA3379F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B1F2D3A-4D99-6512-7BAA-A55880E63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2629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80C137-A385-02CC-301F-31578AD4B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F0D05A-6430-D52D-4115-90C21C832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BC916D-A242-0214-835F-24345800A6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5F951B-83EB-7D98-BA95-BF9D02305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9814CC-5383-BEED-F425-8956B997F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6C56CEA-6FC0-CFA7-8DE8-1DFF68A33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7616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A1BC62-0C87-3D4E-8769-AE137B35F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0F85381-7B4D-A6CA-6CC1-B210EE9867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B8137B-1FB0-285E-9F13-15536ACC35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BCEF1BD-EC03-7C25-B3D2-33CCBBE16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0DBFADC-C209-2B22-1467-C0388243C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29C0863-683C-82FA-9B40-267B9FD6F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0173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1089E79-8726-0E17-69A5-2F89E63E7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A21D684-CD69-3D8D-F285-535B732C5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B30D40-87EB-704C-6908-BD9BE9C2B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41E0B-8D20-48A4-8987-2CA929B8C6D5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F8BE9ED-6FB3-3993-C637-D75409EC1E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67BFBBF-FCDE-2BCE-23E3-F9B7D2E16B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D4219-11ED-4C19-A698-C512787CC5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3863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51F68A-E9DF-9E29-997B-C799528213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r>
              <a:rPr lang="pt-BR" dirty="0"/>
              <a:t>JUMP KING</a:t>
            </a:r>
            <a:br>
              <a:rPr lang="pt-BR" dirty="0"/>
            </a:b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0A51D0-1467-825C-A1DC-16DD597A7B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Técnicas de Programação – S71</a:t>
            </a:r>
          </a:p>
          <a:p>
            <a:r>
              <a:rPr lang="pt-BR" dirty="0"/>
              <a:t>Henrique Mendes &amp; Rafael Felipe</a:t>
            </a:r>
          </a:p>
        </p:txBody>
      </p:sp>
    </p:spTree>
    <p:extLst>
      <p:ext uri="{BB962C8B-B14F-4D97-AF65-F5344CB8AC3E}">
        <p14:creationId xmlns:p14="http://schemas.microsoft.com/office/powerpoint/2010/main" val="3504068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9B22FD9-3333-77CD-FB17-A9802226FAD8}"/>
              </a:ext>
            </a:extLst>
          </p:cNvPr>
          <p:cNvSpPr txBox="1"/>
          <p:nvPr/>
        </p:nvSpPr>
        <p:spPr>
          <a:xfrm>
            <a:off x="1328468" y="448574"/>
            <a:ext cx="1906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DE0540F-795B-B056-96EC-B269F8A09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6906" y="1295010"/>
            <a:ext cx="7848892" cy="4098787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EE48871-19CD-0B18-E146-50CA1497EFD6}"/>
              </a:ext>
            </a:extLst>
          </p:cNvPr>
          <p:cNvSpPr txBox="1"/>
          <p:nvPr/>
        </p:nvSpPr>
        <p:spPr>
          <a:xfrm>
            <a:off x="715992" y="1328468"/>
            <a:ext cx="281206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Os componentes são diferentes classes que definem o comportamento de um ente, se esse ente tem um componente visual, ele possui um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ComponenteSprite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, se ele colide, um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ComponenteColisao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, se ele se movimenta,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ComponenteTransform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, se ele possui vida,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ComponenteSaude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O Ente conhece os componentes através da uma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ListaDeComponentes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36702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C6DACE2-1DE7-E14C-EA5A-3C4A07400C1A}"/>
              </a:ext>
            </a:extLst>
          </p:cNvPr>
          <p:cNvSpPr txBox="1"/>
          <p:nvPr/>
        </p:nvSpPr>
        <p:spPr>
          <a:xfrm>
            <a:off x="1377351" y="445506"/>
            <a:ext cx="1633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Entidades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9595543-6A56-AA23-3C36-970897B3EEE5}"/>
              </a:ext>
            </a:extLst>
          </p:cNvPr>
          <p:cNvSpPr txBox="1"/>
          <p:nvPr/>
        </p:nvSpPr>
        <p:spPr>
          <a:xfrm>
            <a:off x="301925" y="1371600"/>
            <a:ext cx="28122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As Entidades são os entes que efetivamente aparecem na tela durante a execução dos níveis.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Se dividem em 3: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-Projetil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Obstaculo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namespace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Obstaculos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-Personagem (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namespace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Personagens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DFBE1B8-C4BA-923B-CA78-2467019B5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1555" y="498850"/>
            <a:ext cx="8075597" cy="574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38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80BC76-BD47-0C94-BAE5-A1B26EB2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2573"/>
          </a:xfrm>
        </p:spPr>
        <p:txBody>
          <a:bodyPr>
            <a:normAutofit/>
          </a:bodyPr>
          <a:lstStyle/>
          <a:p>
            <a:pPr algn="ctr"/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Tabela de Conceitos</a:t>
            </a:r>
          </a:p>
        </p:txBody>
      </p:sp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008CA2C4-DDA4-5BFF-148D-5831FFED2B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1815288"/>
              </p:ext>
            </p:extLst>
          </p:nvPr>
        </p:nvGraphicFramePr>
        <p:xfrm>
          <a:off x="838200" y="1475116"/>
          <a:ext cx="5200291" cy="49172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509">
                  <a:extLst>
                    <a:ext uri="{9D8B030D-6E8A-4147-A177-3AD203B41FA5}">
                      <a16:colId xmlns:a16="http://schemas.microsoft.com/office/drawing/2014/main" val="4028304940"/>
                    </a:ext>
                  </a:extLst>
                </a:gridCol>
                <a:gridCol w="1992702">
                  <a:extLst>
                    <a:ext uri="{9D8B030D-6E8A-4147-A177-3AD203B41FA5}">
                      <a16:colId xmlns:a16="http://schemas.microsoft.com/office/drawing/2014/main" val="2787222617"/>
                    </a:ext>
                  </a:extLst>
                </a:gridCol>
                <a:gridCol w="168935">
                  <a:extLst>
                    <a:ext uri="{9D8B030D-6E8A-4147-A177-3AD203B41FA5}">
                      <a16:colId xmlns:a16="http://schemas.microsoft.com/office/drawing/2014/main" val="258608301"/>
                    </a:ext>
                  </a:extLst>
                </a:gridCol>
                <a:gridCol w="322771">
                  <a:extLst>
                    <a:ext uri="{9D8B030D-6E8A-4147-A177-3AD203B41FA5}">
                      <a16:colId xmlns:a16="http://schemas.microsoft.com/office/drawing/2014/main" val="2328740485"/>
                    </a:ext>
                  </a:extLst>
                </a:gridCol>
                <a:gridCol w="355416">
                  <a:extLst>
                    <a:ext uri="{9D8B030D-6E8A-4147-A177-3AD203B41FA5}">
                      <a16:colId xmlns:a16="http://schemas.microsoft.com/office/drawing/2014/main" val="3734128288"/>
                    </a:ext>
                  </a:extLst>
                </a:gridCol>
                <a:gridCol w="205300">
                  <a:extLst>
                    <a:ext uri="{9D8B030D-6E8A-4147-A177-3AD203B41FA5}">
                      <a16:colId xmlns:a16="http://schemas.microsoft.com/office/drawing/2014/main" val="3231166760"/>
                    </a:ext>
                  </a:extLst>
                </a:gridCol>
                <a:gridCol w="431321">
                  <a:extLst>
                    <a:ext uri="{9D8B030D-6E8A-4147-A177-3AD203B41FA5}">
                      <a16:colId xmlns:a16="http://schemas.microsoft.com/office/drawing/2014/main" val="754120194"/>
                    </a:ext>
                  </a:extLst>
                </a:gridCol>
                <a:gridCol w="1285337">
                  <a:extLst>
                    <a:ext uri="{9D8B030D-6E8A-4147-A177-3AD203B41FA5}">
                      <a16:colId xmlns:a16="http://schemas.microsoft.com/office/drawing/2014/main" val="1047881010"/>
                    </a:ext>
                  </a:extLst>
                </a:gridCol>
              </a:tblGrid>
              <a:tr h="383796">
                <a:tc>
                  <a:txBody>
                    <a:bodyPr/>
                    <a:lstStyle/>
                    <a:p>
                      <a:r>
                        <a:rPr lang="pt-BR" dirty="0"/>
                        <a:t>N.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dirty="0"/>
                        <a:t>Conceitos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dirty="0"/>
                        <a:t>Uso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dirty="0"/>
                        <a:t>Onde/O quê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799287"/>
                  </a:ext>
                </a:extLst>
              </a:tr>
              <a:tr h="255864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Elementares: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7484"/>
                  </a:ext>
                </a:extLst>
              </a:tr>
              <a:tr h="575693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Classes, objetos. &amp;</a:t>
                      </a:r>
                    </a:p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Atributos (privados), variáveis e constantes. &amp;</a:t>
                      </a:r>
                    </a:p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Métodos (com e sem retorno).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Todos .h e .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cpp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Todos .h e .cpp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849567"/>
                  </a:ext>
                </a:extLst>
              </a:tr>
              <a:tr h="735608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1.2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Métodos (com retorno </a:t>
                      </a:r>
                      <a:r>
                        <a:rPr lang="pt-BR" sz="1000" i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const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 parâmetro </a:t>
                      </a:r>
                      <a:r>
                        <a:rPr lang="pt-BR" sz="1000" i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const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). &amp;</a:t>
                      </a:r>
                    </a:p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Construtores (sem/com parâmetros) e destrutores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Maioria dos .h e .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cpp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Maioria dos .h e .cpp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3706998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1.3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Classe Principal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Main.cpp &amp;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Jogo.h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/.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cpp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Main.cpp &amp; Jogo.h/.cpp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690385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Divisão em .h e .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cpp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</a:t>
                      </a:r>
                    </a:p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401266"/>
                  </a:ext>
                </a:extLst>
              </a:tr>
              <a:tr h="255864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Relações de: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778992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Associação direcional. &amp;</a:t>
                      </a:r>
                    </a:p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Associação bidirecional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Associações direcionais de Gerenciadores com diversas classes e bidirecionais em Fase/Jogo 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Associações direcionais de Gerenciadores com diversas classes e bidirecionais em Fase/Jogo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950359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Agregação via associação. &amp;</a:t>
                      </a:r>
                    </a:p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Agregação propriamente dita.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diversos pontos do desenvolvimento (Gerenciadores, Fases, Listas)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75807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Herança elementar. &amp;</a:t>
                      </a:r>
                    </a:p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Herança em diversos níveis.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toda a estrutura do projeto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21263"/>
                  </a:ext>
                </a:extLst>
              </a:tr>
              <a:tr h="303536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Herança múltipla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Não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Não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956323"/>
                  </a:ext>
                </a:extLst>
              </a:tr>
            </a:tbl>
          </a:graphicData>
        </a:graphic>
      </p:graphicFrame>
      <p:graphicFrame>
        <p:nvGraphicFramePr>
          <p:cNvPr id="9" name="Tabela 6">
            <a:extLst>
              <a:ext uri="{FF2B5EF4-FFF2-40B4-BE49-F238E27FC236}">
                <a16:creationId xmlns:a16="http://schemas.microsoft.com/office/drawing/2014/main" id="{E0F040BF-EB57-261D-31E1-73FC59652F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3729386"/>
              </p:ext>
            </p:extLst>
          </p:nvPr>
        </p:nvGraphicFramePr>
        <p:xfrm>
          <a:off x="6153509" y="1475116"/>
          <a:ext cx="5200291" cy="48822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509">
                  <a:extLst>
                    <a:ext uri="{9D8B030D-6E8A-4147-A177-3AD203B41FA5}">
                      <a16:colId xmlns:a16="http://schemas.microsoft.com/office/drawing/2014/main" val="4028304940"/>
                    </a:ext>
                  </a:extLst>
                </a:gridCol>
                <a:gridCol w="2161637">
                  <a:extLst>
                    <a:ext uri="{9D8B030D-6E8A-4147-A177-3AD203B41FA5}">
                      <a16:colId xmlns:a16="http://schemas.microsoft.com/office/drawing/2014/main" val="2787222617"/>
                    </a:ext>
                  </a:extLst>
                </a:gridCol>
                <a:gridCol w="511115">
                  <a:extLst>
                    <a:ext uri="{9D8B030D-6E8A-4147-A177-3AD203B41FA5}">
                      <a16:colId xmlns:a16="http://schemas.microsoft.com/office/drawing/2014/main" val="2328740485"/>
                    </a:ext>
                  </a:extLst>
                </a:gridCol>
                <a:gridCol w="167072">
                  <a:extLst>
                    <a:ext uri="{9D8B030D-6E8A-4147-A177-3AD203B41FA5}">
                      <a16:colId xmlns:a16="http://schemas.microsoft.com/office/drawing/2014/main" val="2773198654"/>
                    </a:ext>
                  </a:extLst>
                </a:gridCol>
                <a:gridCol w="281501">
                  <a:extLst>
                    <a:ext uri="{9D8B030D-6E8A-4147-A177-3AD203B41FA5}">
                      <a16:colId xmlns:a16="http://schemas.microsoft.com/office/drawing/2014/main" val="3231166760"/>
                    </a:ext>
                  </a:extLst>
                </a:gridCol>
                <a:gridCol w="1640457">
                  <a:extLst>
                    <a:ext uri="{9D8B030D-6E8A-4147-A177-3AD203B41FA5}">
                      <a16:colId xmlns:a16="http://schemas.microsoft.com/office/drawing/2014/main" val="1689888237"/>
                    </a:ext>
                  </a:extLst>
                </a:gridCol>
              </a:tblGrid>
              <a:tr h="405232">
                <a:tc>
                  <a:txBody>
                    <a:bodyPr/>
                    <a:lstStyle/>
                    <a:p>
                      <a:r>
                        <a:rPr lang="pt-BR" dirty="0"/>
                        <a:t>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Conceitos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dirty="0"/>
                        <a:t>Uso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dirty="0"/>
                        <a:t>Onde/O quê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799287"/>
                  </a:ext>
                </a:extLst>
              </a:tr>
              <a:tr h="270155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Ponteiros, generalizações e exceções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7484"/>
                  </a:ext>
                </a:extLst>
              </a:tr>
              <a:tr h="544836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Operador </a:t>
                      </a:r>
                      <a:r>
                        <a:rPr lang="pt-BR" sz="1000" i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this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para fins de relacionamento bidirecional. 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 associação bidirecional entre Fase e Jogo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849567"/>
                  </a:ext>
                </a:extLst>
              </a:tr>
              <a:tr h="36706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3.2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Alocação de memória (</a:t>
                      </a:r>
                      <a:r>
                        <a:rPr lang="pt-BR" sz="1000" i="1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new</a:t>
                      </a:r>
                      <a:r>
                        <a:rPr lang="pt-BR" sz="100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pt-BR" sz="1000" i="1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delete</a:t>
                      </a:r>
                      <a:r>
                        <a:rPr lang="pt-BR" sz="100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).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3706998"/>
                  </a:ext>
                </a:extLst>
              </a:tr>
              <a:tr h="439001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Gabaritos/</a:t>
                      </a:r>
                      <a:r>
                        <a:rPr lang="pt-BR" sz="1000" i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Templates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criada/adaptados pelos autores (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e.g.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Listas Encadeadas via </a:t>
                      </a:r>
                      <a:r>
                        <a:rPr lang="pt-BR" sz="1000" i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Templates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).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Template na ListaDeEntidades e ListaDeComponentes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690385"/>
                  </a:ext>
                </a:extLst>
              </a:tr>
              <a:tr h="321611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3.4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Uso de Tratamento de Exceções (</a:t>
                      </a:r>
                      <a:r>
                        <a:rPr lang="pt-BR" sz="1000" i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try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catch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).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 criação de texturas no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GerenciadorGrafico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401266"/>
                  </a:ext>
                </a:extLst>
              </a:tr>
              <a:tr h="270155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Sobrecarga de: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778992"/>
                  </a:ext>
                </a:extLst>
              </a:tr>
              <a:tr h="425958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4.1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Construtoras e Métodos.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 GerenciadorGrafico e Construtoras de Inimigos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950359"/>
                  </a:ext>
                </a:extLst>
              </a:tr>
              <a:tr h="439001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4.2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Operadores (2 tipos de operadores pelo menos – Quais? ).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 classe Vector2D. Operadores * e ==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75807"/>
                  </a:ext>
                </a:extLst>
              </a:tr>
              <a:tr h="373440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---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Persistência de Objetos (via arquivo de texto ou binário)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818484"/>
                  </a:ext>
                </a:extLst>
              </a:tr>
              <a:tr h="412307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4.3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Persistência de Objetos. 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Salvamento de Entidades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21263"/>
                  </a:ext>
                </a:extLst>
              </a:tr>
              <a:tr h="320490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4.4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Persistência de Relacionamento de Objetos.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Salvamento de Entidades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9563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6850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80BC76-BD47-0C94-BAE5-A1B26EB2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2573"/>
          </a:xfrm>
        </p:spPr>
        <p:txBody>
          <a:bodyPr>
            <a:normAutofit/>
          </a:bodyPr>
          <a:lstStyle/>
          <a:p>
            <a:pPr algn="ctr"/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Tabela de Conceitos</a:t>
            </a:r>
          </a:p>
        </p:txBody>
      </p:sp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008CA2C4-DDA4-5BFF-148D-5831FFED2B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7786018"/>
              </p:ext>
            </p:extLst>
          </p:nvPr>
        </p:nvGraphicFramePr>
        <p:xfrm>
          <a:off x="838200" y="1475116"/>
          <a:ext cx="5203271" cy="5232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509">
                  <a:extLst>
                    <a:ext uri="{9D8B030D-6E8A-4147-A177-3AD203B41FA5}">
                      <a16:colId xmlns:a16="http://schemas.microsoft.com/office/drawing/2014/main" val="4028304940"/>
                    </a:ext>
                  </a:extLst>
                </a:gridCol>
                <a:gridCol w="1958197">
                  <a:extLst>
                    <a:ext uri="{9D8B030D-6E8A-4147-A177-3AD203B41FA5}">
                      <a16:colId xmlns:a16="http://schemas.microsoft.com/office/drawing/2014/main" val="2787222617"/>
                    </a:ext>
                  </a:extLst>
                </a:gridCol>
                <a:gridCol w="203440">
                  <a:extLst>
                    <a:ext uri="{9D8B030D-6E8A-4147-A177-3AD203B41FA5}">
                      <a16:colId xmlns:a16="http://schemas.microsoft.com/office/drawing/2014/main" val="2361258731"/>
                    </a:ext>
                  </a:extLst>
                </a:gridCol>
                <a:gridCol w="357277">
                  <a:extLst>
                    <a:ext uri="{9D8B030D-6E8A-4147-A177-3AD203B41FA5}">
                      <a16:colId xmlns:a16="http://schemas.microsoft.com/office/drawing/2014/main" val="2328740485"/>
                    </a:ext>
                  </a:extLst>
                </a:gridCol>
                <a:gridCol w="320910">
                  <a:extLst>
                    <a:ext uri="{9D8B030D-6E8A-4147-A177-3AD203B41FA5}">
                      <a16:colId xmlns:a16="http://schemas.microsoft.com/office/drawing/2014/main" val="940335495"/>
                    </a:ext>
                  </a:extLst>
                </a:gridCol>
                <a:gridCol w="1924938">
                  <a:extLst>
                    <a:ext uri="{9D8B030D-6E8A-4147-A177-3AD203B41FA5}">
                      <a16:colId xmlns:a16="http://schemas.microsoft.com/office/drawing/2014/main" val="3231166760"/>
                    </a:ext>
                  </a:extLst>
                </a:gridCol>
              </a:tblGrid>
              <a:tr h="383796">
                <a:tc>
                  <a:txBody>
                    <a:bodyPr/>
                    <a:lstStyle/>
                    <a:p>
                      <a:r>
                        <a:rPr lang="pt-BR" dirty="0"/>
                        <a:t>N.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dirty="0"/>
                        <a:t>Conceitos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dirty="0"/>
                        <a:t>Uso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Onde/O quê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799287"/>
                  </a:ext>
                </a:extLst>
              </a:tr>
              <a:tr h="255864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Virtualidade: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7484"/>
                  </a:ext>
                </a:extLst>
              </a:tr>
              <a:tr h="575693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Métodos Virtuais Usuais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Nas destrutoras de classes abstratas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849567"/>
                  </a:ext>
                </a:extLst>
              </a:tr>
              <a:tr h="735608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Polimorfismo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funções atualizar, render dos Entes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3706998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Métodos Virtuais Puros / Classes Abstratas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Nas classes abstratas Ente, Fase, MenuEnte, Entidade, Obstaculo, Personagem e Componente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690385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Coesão/Desacoplamento efetiva e intensa com o apoio de padrões de projeto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401266"/>
                  </a:ext>
                </a:extLst>
              </a:tr>
              <a:tr h="255864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Organizadores e Estáticos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778992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Espaços de Nomes (</a:t>
                      </a:r>
                      <a:r>
                        <a:rPr lang="pt-BR" sz="1000" i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Namespace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 criada pelos autores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Namespaces Gerenciadores, Menu, Fase, Componentes, UI, Entidades, Obstaculos, Personagens e Listas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950359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Classes aninhadas (</a:t>
                      </a:r>
                      <a:r>
                        <a:rPr lang="pt-BR" sz="1000" i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Nested</a:t>
                      </a:r>
                      <a:r>
                        <a:rPr lang="pt-BR" sz="100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 criada pelos autores</a:t>
                      </a:r>
                      <a:endParaRPr lang="pt-BR" sz="1000" i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Classe Elemento aninhada à classe Lista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75807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Atributos estáticos e métodos estáticos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todos os gerenciadores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Singleton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21263"/>
                  </a:ext>
                </a:extLst>
              </a:tr>
              <a:tr h="303536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Uso extensivo de constante (</a:t>
                      </a:r>
                      <a:r>
                        <a:rPr lang="pt-BR" sz="1000" i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const</a:t>
                      </a:r>
                      <a:r>
                        <a:rPr lang="pt-BR" sz="100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 parâmetro, retorno, método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956323"/>
                  </a:ext>
                </a:extLst>
              </a:tr>
            </a:tbl>
          </a:graphicData>
        </a:graphic>
      </p:graphicFrame>
      <p:graphicFrame>
        <p:nvGraphicFramePr>
          <p:cNvPr id="9" name="Tabela 6">
            <a:extLst>
              <a:ext uri="{FF2B5EF4-FFF2-40B4-BE49-F238E27FC236}">
                <a16:creationId xmlns:a16="http://schemas.microsoft.com/office/drawing/2014/main" id="{E0F040BF-EB57-261D-31E1-73FC59652F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2172951"/>
              </p:ext>
            </p:extLst>
          </p:nvPr>
        </p:nvGraphicFramePr>
        <p:xfrm>
          <a:off x="6153509" y="2273788"/>
          <a:ext cx="5200291" cy="3237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509">
                  <a:extLst>
                    <a:ext uri="{9D8B030D-6E8A-4147-A177-3AD203B41FA5}">
                      <a16:colId xmlns:a16="http://schemas.microsoft.com/office/drawing/2014/main" val="4028304940"/>
                    </a:ext>
                  </a:extLst>
                </a:gridCol>
                <a:gridCol w="2161637">
                  <a:extLst>
                    <a:ext uri="{9D8B030D-6E8A-4147-A177-3AD203B41FA5}">
                      <a16:colId xmlns:a16="http://schemas.microsoft.com/office/drawing/2014/main" val="2787222617"/>
                    </a:ext>
                  </a:extLst>
                </a:gridCol>
                <a:gridCol w="678187">
                  <a:extLst>
                    <a:ext uri="{9D8B030D-6E8A-4147-A177-3AD203B41FA5}">
                      <a16:colId xmlns:a16="http://schemas.microsoft.com/office/drawing/2014/main" val="2328740485"/>
                    </a:ext>
                  </a:extLst>
                </a:gridCol>
                <a:gridCol w="205300">
                  <a:extLst>
                    <a:ext uri="{9D8B030D-6E8A-4147-A177-3AD203B41FA5}">
                      <a16:colId xmlns:a16="http://schemas.microsoft.com/office/drawing/2014/main" val="3231166760"/>
                    </a:ext>
                  </a:extLst>
                </a:gridCol>
                <a:gridCol w="431321">
                  <a:extLst>
                    <a:ext uri="{9D8B030D-6E8A-4147-A177-3AD203B41FA5}">
                      <a16:colId xmlns:a16="http://schemas.microsoft.com/office/drawing/2014/main" val="754120194"/>
                    </a:ext>
                  </a:extLst>
                </a:gridCol>
                <a:gridCol w="1285337">
                  <a:extLst>
                    <a:ext uri="{9D8B030D-6E8A-4147-A177-3AD203B41FA5}">
                      <a16:colId xmlns:a16="http://schemas.microsoft.com/office/drawing/2014/main" val="1047881010"/>
                    </a:ext>
                  </a:extLst>
                </a:gridCol>
              </a:tblGrid>
              <a:tr h="405232">
                <a:tc>
                  <a:txBody>
                    <a:bodyPr/>
                    <a:lstStyle/>
                    <a:p>
                      <a:r>
                        <a:rPr lang="pt-BR" dirty="0"/>
                        <a:t>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Conceitos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Uso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dirty="0"/>
                        <a:t>Onde/O quê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799287"/>
                  </a:ext>
                </a:extLst>
              </a:tr>
              <a:tr h="270155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Standard </a:t>
                      </a:r>
                      <a:r>
                        <a:rPr lang="pt-BR" sz="10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Template</a:t>
                      </a:r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Library (</a:t>
                      </a:r>
                      <a:r>
                        <a:rPr lang="pt-BR" sz="1000" b="1" i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STL</a:t>
                      </a:r>
                      <a:r>
                        <a:rPr lang="pt-BR" sz="1000" b="1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 e </a:t>
                      </a:r>
                      <a:r>
                        <a:rPr lang="pt-BR" sz="1000" b="1" i="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pt-BR" sz="1000" b="1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OO</a:t>
                      </a:r>
                      <a:endParaRPr lang="pt-BR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7484"/>
                  </a:ext>
                </a:extLst>
              </a:tr>
              <a:tr h="544836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7.1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A classe Pré-definida  </a:t>
                      </a:r>
                      <a:r>
                        <a:rPr lang="pt-BR" sz="1000" i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ou equivalente. </a:t>
                      </a:r>
                      <a:r>
                        <a:rPr lang="pt-BR" sz="1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&amp;</a:t>
                      </a:r>
                      <a:endParaRPr lang="pt-BR" sz="1000" kern="1200" dirty="0">
                        <a:solidFill>
                          <a:schemeClr val="dk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Vector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e/ou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pt-BR" sz="1000" i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List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STL 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(p/ objetos ou ponteiros de objetos de classes definidos pelos autores)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Todos .h e .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cpp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Utilizadas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String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 Vector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849567"/>
                  </a:ext>
                </a:extLst>
              </a:tr>
              <a:tr h="36706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7.2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Pilha, Fila, </a:t>
                      </a:r>
                      <a:r>
                        <a:rPr lang="pt-BR" sz="1000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Bifila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Fila de Prioridade, Conjunto, </a:t>
                      </a:r>
                      <a:r>
                        <a:rPr lang="pt-BR" sz="1000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Multi-Conjunto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Mapa </a:t>
                      </a:r>
                      <a:r>
                        <a:rPr lang="pt-BR" sz="1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OU </a:t>
                      </a:r>
                      <a:r>
                        <a:rPr lang="pt-BR" sz="1000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Multi-Mapa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Maioria dos .h e .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cpp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Utilizado Mapa na leitura das pontuações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3706998"/>
                  </a:ext>
                </a:extLst>
              </a:tr>
              <a:tr h="36706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---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Programação concorrente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641506"/>
                  </a:ext>
                </a:extLst>
              </a:tr>
              <a:tr h="439001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7.3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Threads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(Linhas de Execução) no âmbito da Orientação a Objetos, utilizando </a:t>
                      </a:r>
                      <a:r>
                        <a:rPr lang="pt-BR" sz="1000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Posix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C-</a:t>
                      </a:r>
                      <a:r>
                        <a:rPr lang="pt-BR" sz="1000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Run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-Time </a:t>
                      </a:r>
                      <a:r>
                        <a:rPr lang="pt-BR" sz="1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OU 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Win32API ou afins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Main.cpp &amp;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Jogo.h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/.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cpp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690385"/>
                  </a:ext>
                </a:extLst>
              </a:tr>
              <a:tr h="321611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7.4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Threads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(Linhas de Execução) no âmbito da Orientação a Objetos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com uso de </a:t>
                      </a:r>
                      <a:r>
                        <a:rPr lang="pt-BR" sz="1000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Mutex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Semáforos, </a:t>
                      </a:r>
                      <a:r>
                        <a:rPr lang="pt-BR" sz="1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OU 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Troca de mensagens.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</a:t>
                      </a:r>
                    </a:p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401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5783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80BC76-BD47-0C94-BAE5-A1B26EB2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2573"/>
          </a:xfrm>
        </p:spPr>
        <p:txBody>
          <a:bodyPr>
            <a:normAutofit/>
          </a:bodyPr>
          <a:lstStyle/>
          <a:p>
            <a:pPr algn="ctr"/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Tabela de Conceitos</a:t>
            </a:r>
          </a:p>
        </p:txBody>
      </p:sp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008CA2C4-DDA4-5BFF-148D-5831FFED2B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6081490"/>
              </p:ext>
            </p:extLst>
          </p:nvPr>
        </p:nvGraphicFramePr>
        <p:xfrm>
          <a:off x="623977" y="1920773"/>
          <a:ext cx="5529532" cy="40119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509">
                  <a:extLst>
                    <a:ext uri="{9D8B030D-6E8A-4147-A177-3AD203B41FA5}">
                      <a16:colId xmlns:a16="http://schemas.microsoft.com/office/drawing/2014/main" val="4028304940"/>
                    </a:ext>
                  </a:extLst>
                </a:gridCol>
                <a:gridCol w="2161637">
                  <a:extLst>
                    <a:ext uri="{9D8B030D-6E8A-4147-A177-3AD203B41FA5}">
                      <a16:colId xmlns:a16="http://schemas.microsoft.com/office/drawing/2014/main" val="2787222617"/>
                    </a:ext>
                  </a:extLst>
                </a:gridCol>
                <a:gridCol w="678187">
                  <a:extLst>
                    <a:ext uri="{9D8B030D-6E8A-4147-A177-3AD203B41FA5}">
                      <a16:colId xmlns:a16="http://schemas.microsoft.com/office/drawing/2014/main" val="2328740485"/>
                    </a:ext>
                  </a:extLst>
                </a:gridCol>
                <a:gridCol w="524478">
                  <a:extLst>
                    <a:ext uri="{9D8B030D-6E8A-4147-A177-3AD203B41FA5}">
                      <a16:colId xmlns:a16="http://schemas.microsoft.com/office/drawing/2014/main" val="3231166760"/>
                    </a:ext>
                  </a:extLst>
                </a:gridCol>
                <a:gridCol w="1726721">
                  <a:extLst>
                    <a:ext uri="{9D8B030D-6E8A-4147-A177-3AD203B41FA5}">
                      <a16:colId xmlns:a16="http://schemas.microsoft.com/office/drawing/2014/main" val="733480070"/>
                    </a:ext>
                  </a:extLst>
                </a:gridCol>
              </a:tblGrid>
              <a:tr h="383796">
                <a:tc>
                  <a:txBody>
                    <a:bodyPr/>
                    <a:lstStyle/>
                    <a:p>
                      <a:r>
                        <a:rPr lang="pt-BR" dirty="0"/>
                        <a:t>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Conceitos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Uso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dirty="0"/>
                        <a:t>Onde/O quê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799287"/>
                  </a:ext>
                </a:extLst>
              </a:tr>
              <a:tr h="255864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Biblioteca Gráfica / Visual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7484"/>
                  </a:ext>
                </a:extLst>
              </a:tr>
              <a:tr h="575693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8.1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Funcionalidades Elementares. </a:t>
                      </a:r>
                      <a:r>
                        <a:rPr lang="pt-BR" sz="1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&amp;</a:t>
                      </a:r>
                      <a:endParaRPr lang="pt-BR" sz="1000" kern="1200" dirty="0">
                        <a:solidFill>
                          <a:schemeClr val="dk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Funcionalidades Avançadas como:</a:t>
                      </a:r>
                    </a:p>
                    <a:p>
                      <a:pPr lvl="0"/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tratamento de colisões </a:t>
                      </a:r>
                    </a:p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duplo 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buffer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desenvolvimento, especialmente no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GerenciadorGrafico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849567"/>
                  </a:ext>
                </a:extLst>
              </a:tr>
              <a:tr h="735608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8.2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Programação orientada e evento efetiva (com gerenciador apropriado de eventos inclusive) em algum ambiente gráfico. </a:t>
                      </a:r>
                    </a:p>
                    <a:p>
                      <a:r>
                        <a:rPr lang="pt-BR" sz="1000" b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OU</a:t>
                      </a:r>
                      <a:endParaRPr lang="pt-BR" sz="1000" kern="1200" dirty="0">
                        <a:solidFill>
                          <a:schemeClr val="dk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RAD – </a:t>
                      </a:r>
                      <a:r>
                        <a:rPr lang="pt-BR" sz="1000" i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Rapid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pt-BR" sz="1000" i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Application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pt-BR" sz="1000" i="1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Development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(Objetos gráficos como formulários, botões </a:t>
                      </a:r>
                      <a:r>
                        <a:rPr lang="pt-BR" sz="1000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etc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).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GerenciadorDeEventos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3706998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---</a:t>
                      </a: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pt-BR" sz="1000" b="1" kern="1200">
                          <a:solidFill>
                            <a:schemeClr val="dk1"/>
                          </a:solidFill>
                          <a:effectLst>
                            <a:outerShdw blurRad="50800" dist="38100" algn="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Interdisciplinaridades via utilização de Conceitos de </a:t>
                      </a:r>
                      <a:r>
                        <a:rPr lang="pt-BR" sz="1000" b="1" u="sng" kern="1200">
                          <a:solidFill>
                            <a:schemeClr val="dk1"/>
                          </a:solidFill>
                          <a:effectLst>
                            <a:outerShdw blurRad="50800" dist="38100" algn="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Matemática Contínua e/ou Física</a:t>
                      </a:r>
                      <a:r>
                        <a:rPr lang="pt-BR" sz="1000" b="1" kern="1200">
                          <a:solidFill>
                            <a:schemeClr val="dk1"/>
                          </a:solidFill>
                          <a:effectLst>
                            <a:outerShdw blurRad="50800" dist="38100" algn="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lang="pt-BR" sz="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690385"/>
                  </a:ext>
                </a:extLst>
              </a:tr>
              <a:tr h="41577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8.3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Ensino Médio efetivamente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Conceitos de Movimento Retilíneo Uniformemente Variado</a:t>
                      </a:r>
                    </a:p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(MRUV)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401266"/>
                  </a:ext>
                </a:extLst>
              </a:tr>
              <a:tr h="255864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8.4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Ensino Superior efetivamente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Tratamento de Colisões Elásticas (Física 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778992"/>
                  </a:ext>
                </a:extLst>
              </a:tr>
            </a:tbl>
          </a:graphicData>
        </a:graphic>
      </p:graphicFrame>
      <p:graphicFrame>
        <p:nvGraphicFramePr>
          <p:cNvPr id="9" name="Tabela 6">
            <a:extLst>
              <a:ext uri="{FF2B5EF4-FFF2-40B4-BE49-F238E27FC236}">
                <a16:creationId xmlns:a16="http://schemas.microsoft.com/office/drawing/2014/main" id="{E0F040BF-EB57-261D-31E1-73FC59652F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233261"/>
              </p:ext>
            </p:extLst>
          </p:nvPr>
        </p:nvGraphicFramePr>
        <p:xfrm>
          <a:off x="6290094" y="1475114"/>
          <a:ext cx="5200291" cy="4932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509">
                  <a:extLst>
                    <a:ext uri="{9D8B030D-6E8A-4147-A177-3AD203B41FA5}">
                      <a16:colId xmlns:a16="http://schemas.microsoft.com/office/drawing/2014/main" val="4028304940"/>
                    </a:ext>
                  </a:extLst>
                </a:gridCol>
                <a:gridCol w="2161637">
                  <a:extLst>
                    <a:ext uri="{9D8B030D-6E8A-4147-A177-3AD203B41FA5}">
                      <a16:colId xmlns:a16="http://schemas.microsoft.com/office/drawing/2014/main" val="2787222617"/>
                    </a:ext>
                  </a:extLst>
                </a:gridCol>
                <a:gridCol w="678187">
                  <a:extLst>
                    <a:ext uri="{9D8B030D-6E8A-4147-A177-3AD203B41FA5}">
                      <a16:colId xmlns:a16="http://schemas.microsoft.com/office/drawing/2014/main" val="2328740485"/>
                    </a:ext>
                  </a:extLst>
                </a:gridCol>
                <a:gridCol w="205300">
                  <a:extLst>
                    <a:ext uri="{9D8B030D-6E8A-4147-A177-3AD203B41FA5}">
                      <a16:colId xmlns:a16="http://schemas.microsoft.com/office/drawing/2014/main" val="3231166760"/>
                    </a:ext>
                  </a:extLst>
                </a:gridCol>
                <a:gridCol w="431321">
                  <a:extLst>
                    <a:ext uri="{9D8B030D-6E8A-4147-A177-3AD203B41FA5}">
                      <a16:colId xmlns:a16="http://schemas.microsoft.com/office/drawing/2014/main" val="754120194"/>
                    </a:ext>
                  </a:extLst>
                </a:gridCol>
                <a:gridCol w="1285337">
                  <a:extLst>
                    <a:ext uri="{9D8B030D-6E8A-4147-A177-3AD203B41FA5}">
                      <a16:colId xmlns:a16="http://schemas.microsoft.com/office/drawing/2014/main" val="1047881010"/>
                    </a:ext>
                  </a:extLst>
                </a:gridCol>
              </a:tblGrid>
              <a:tr h="405232">
                <a:tc>
                  <a:txBody>
                    <a:bodyPr/>
                    <a:lstStyle/>
                    <a:p>
                      <a:r>
                        <a:rPr lang="pt-BR" dirty="0"/>
                        <a:t>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Conceitos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Uso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dirty="0"/>
                        <a:t>Onde/O quê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799287"/>
                  </a:ext>
                </a:extLst>
              </a:tr>
              <a:tr h="270155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Engenharia de Software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7484"/>
                  </a:ext>
                </a:extLst>
              </a:tr>
              <a:tr h="544836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9.1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Compreensão, melhoria e rastreabilidade de cumprimento de requisitos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Todos .h e .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cpp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849567"/>
                  </a:ext>
                </a:extLst>
              </a:tr>
              <a:tr h="367069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9.2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Diagrama de Classes em UML.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Maioria dos .h e .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cpp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3706998"/>
                  </a:ext>
                </a:extLst>
              </a:tr>
              <a:tr h="439001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9.3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Uso efetivo e intensivo de padrões de projeto 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GOF, i.e., </a:t>
                      </a:r>
                      <a:r>
                        <a:rPr lang="pt-BR" sz="1000" i="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mais de 5 padrões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Main.cpp &amp;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Jogo.h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/.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cpp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Singleton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Template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Method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690385"/>
                  </a:ext>
                </a:extLst>
              </a:tr>
              <a:tr h="321611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9.4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Testes à luz da Tabela de Requisitos e do Diagrama de Classes</a:t>
                      </a:r>
                      <a:endParaRPr lang="pt-BR" sz="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</a:t>
                      </a:r>
                    </a:p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401266"/>
                  </a:ext>
                </a:extLst>
              </a:tr>
              <a:tr h="270155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Relações de: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778992"/>
                  </a:ext>
                </a:extLst>
              </a:tr>
              <a:tr h="425958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10.1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000" i="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Controle de versão de modelos e códigos automatizado (via </a:t>
                      </a:r>
                      <a:r>
                        <a:rPr lang="pt-BR" sz="1000" i="0" kern="1200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github</a:t>
                      </a:r>
                      <a:r>
                        <a:rPr lang="pt-BR" sz="1000" i="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e/ou afins). &amp;</a:t>
                      </a:r>
                      <a:endParaRPr lang="pt-BR" sz="1000" i="1" kern="1200" dirty="0">
                        <a:solidFill>
                          <a:schemeClr val="dk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Uso de alguma forma de cópia de segurança (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i.e.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backup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).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 todo o desenvolvimento</a:t>
                      </a:r>
                    </a:p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github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950359"/>
                  </a:ext>
                </a:extLst>
              </a:tr>
              <a:tr h="439001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10.2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000" i="0" kern="1200" dirty="0">
                          <a:solidFill>
                            <a:schemeClr val="dk1"/>
                          </a:solidFill>
                          <a:effectLst>
                            <a:outerShdw blurRad="50800" dist="38100" algn="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Reuniões com o professor para acompanhamento do andamento do projeto. </a:t>
                      </a:r>
                      <a:endParaRPr lang="pt-BR" sz="1000" i="1" kern="1200" dirty="0">
                        <a:solidFill>
                          <a:schemeClr val="dk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pt-BR" sz="1000" b="1" kern="1200" dirty="0">
                          <a:solidFill>
                            <a:schemeClr val="dk1"/>
                          </a:solidFill>
                          <a:effectLst>
                            <a:outerShdw blurRad="50800" dist="38100" algn="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[ITEM OBRIGATÓRIO PARA A ENTREGA DO TRABALHO]</a:t>
                      </a:r>
                      <a:endParaRPr lang="pt-BR" sz="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Realizadas 4 reuniões agendadas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75807"/>
                  </a:ext>
                </a:extLst>
              </a:tr>
              <a:tr h="412307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10.3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>
                            <a:outerShdw blurRad="50800" dist="38100" algn="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Reuniões com monitor da disciplina para acompanhamento do andamento do projeto.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Não</a:t>
                      </a:r>
                      <a:endParaRPr lang="pt-BR" sz="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721263"/>
                  </a:ext>
                </a:extLst>
              </a:tr>
              <a:tr h="320490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10.4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 Revisão do trabalho escrito de outra equipe e vice-versa..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João André e Alan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9563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4669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272700-A56E-0E1F-28D3-30DC4417B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42114"/>
            <a:ext cx="10515600" cy="618286"/>
          </a:xfrm>
        </p:spPr>
        <p:txBody>
          <a:bodyPr>
            <a:noAutofit/>
          </a:bodyPr>
          <a:lstStyle/>
          <a:p>
            <a:pPr algn="ctr"/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Tabela de Requisitos</a:t>
            </a:r>
          </a:p>
        </p:txBody>
      </p:sp>
      <p:graphicFrame>
        <p:nvGraphicFramePr>
          <p:cNvPr id="5" name="Tabela 5">
            <a:extLst>
              <a:ext uri="{FF2B5EF4-FFF2-40B4-BE49-F238E27FC236}">
                <a16:creationId xmlns:a16="http://schemas.microsoft.com/office/drawing/2014/main" id="{C6DCDB0A-2688-459C-C77A-F6C88EAB7E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3396107"/>
              </p:ext>
            </p:extLst>
          </p:nvPr>
        </p:nvGraphicFramePr>
        <p:xfrm>
          <a:off x="838199" y="760400"/>
          <a:ext cx="10515600" cy="2811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4065">
                  <a:extLst>
                    <a:ext uri="{9D8B030D-6E8A-4147-A177-3AD203B41FA5}">
                      <a16:colId xmlns:a16="http://schemas.microsoft.com/office/drawing/2014/main" val="966782745"/>
                    </a:ext>
                  </a:extLst>
                </a:gridCol>
                <a:gridCol w="1673525">
                  <a:extLst>
                    <a:ext uri="{9D8B030D-6E8A-4147-A177-3AD203B41FA5}">
                      <a16:colId xmlns:a16="http://schemas.microsoft.com/office/drawing/2014/main" val="2339999201"/>
                    </a:ext>
                  </a:extLst>
                </a:gridCol>
                <a:gridCol w="1578634">
                  <a:extLst>
                    <a:ext uri="{9D8B030D-6E8A-4147-A177-3AD203B41FA5}">
                      <a16:colId xmlns:a16="http://schemas.microsoft.com/office/drawing/2014/main" val="1872784579"/>
                    </a:ext>
                  </a:extLst>
                </a:gridCol>
                <a:gridCol w="2044460">
                  <a:extLst>
                    <a:ext uri="{9D8B030D-6E8A-4147-A177-3AD203B41FA5}">
                      <a16:colId xmlns:a16="http://schemas.microsoft.com/office/drawing/2014/main" val="3749309467"/>
                    </a:ext>
                  </a:extLst>
                </a:gridCol>
                <a:gridCol w="2018581">
                  <a:extLst>
                    <a:ext uri="{9D8B030D-6E8A-4147-A177-3AD203B41FA5}">
                      <a16:colId xmlns:a16="http://schemas.microsoft.com/office/drawing/2014/main" val="1380575401"/>
                    </a:ext>
                  </a:extLst>
                </a:gridCol>
                <a:gridCol w="1666335">
                  <a:extLst>
                    <a:ext uri="{9D8B030D-6E8A-4147-A177-3AD203B41FA5}">
                      <a16:colId xmlns:a16="http://schemas.microsoft.com/office/drawing/2014/main" val="4063952630"/>
                    </a:ext>
                  </a:extLst>
                </a:gridCol>
              </a:tblGrid>
              <a:tr h="238008">
                <a:tc>
                  <a:txBody>
                    <a:bodyPr/>
                    <a:lstStyle/>
                    <a:p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6852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Requisitos Funcionais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0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Apresentar graficamente menu de opções aos usuários do Jogo, no qual pode se escolher fases, ver colocação (</a:t>
                      </a:r>
                      <a:r>
                        <a:rPr lang="pt-BR" sz="1000" i="1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ranking</a:t>
                      </a:r>
                      <a:r>
                        <a:rPr lang="pt-BR" sz="10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) de jogadores e demais opções pertinentes.</a:t>
                      </a: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0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Permitir um ou dois jogadores com representação gráfica aos usuários do Jogo, sendo que no último caso seria para que os dois joguem de maneira concomitante. </a:t>
                      </a: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Disponibilizar ao menos duas fases que podem ser jogadas sequencialmente ou selecionadas, via menu, nas quais jogadores tentam neutralizar inimigos por meio de algum artifício e vice-versa. 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Ter pelo menos três tipos distintos de inimigos, cada qual com sua representação gráfica, sendo que ao menos um dos inimigos deve ser capaz de lançar projetil contra o(s) jogador(es) e um dos inimigos dever ser um ‘Chefão’. 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Ter a cada fase ao menos dois tipos de inimigos com número aleatório de instâncias, podendo ser várias instâncias e sendo pelo menos 3 instâncias por tipo.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01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Situação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Requisito previsto inicialmente e realizado.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Requisito previsto inicialmente e realizado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Requisito previsto inicialmente e realizado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Requisito previsto inicialmente e realizado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Requisito previsto inicialmente e realizado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279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Implementação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Realizado através do </a:t>
                      </a:r>
                      <a:r>
                        <a:rPr lang="pt-BR" sz="1000" i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namespace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Menu e da classe Jogo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Realizado através das classes Jogador e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GerenciadorDeEventos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Realizado através das classes Fase, Fase1, e Fase2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Realizado através das classes Inimigo, Esqueleto,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Goblin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 Mago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Realizado através do método virtual inicializar() da Fase, que instancia os inimigos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pseudo-aleatoriamente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65177"/>
                  </a:ext>
                </a:extLst>
              </a:tr>
            </a:tbl>
          </a:graphicData>
        </a:graphic>
      </p:graphicFrame>
      <p:graphicFrame>
        <p:nvGraphicFramePr>
          <p:cNvPr id="3" name="Tabela 4">
            <a:extLst>
              <a:ext uri="{FF2B5EF4-FFF2-40B4-BE49-F238E27FC236}">
                <a16:creationId xmlns:a16="http://schemas.microsoft.com/office/drawing/2014/main" id="{53202F3B-83CE-794A-2B95-C62DA8BB11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6285267"/>
              </p:ext>
            </p:extLst>
          </p:nvPr>
        </p:nvGraphicFramePr>
        <p:xfrm>
          <a:off x="838199" y="3664885"/>
          <a:ext cx="10515600" cy="293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2691">
                  <a:extLst>
                    <a:ext uri="{9D8B030D-6E8A-4147-A177-3AD203B41FA5}">
                      <a16:colId xmlns:a16="http://schemas.microsoft.com/office/drawing/2014/main" val="2241862721"/>
                    </a:ext>
                  </a:extLst>
                </a:gridCol>
                <a:gridCol w="1962509">
                  <a:extLst>
                    <a:ext uri="{9D8B030D-6E8A-4147-A177-3AD203B41FA5}">
                      <a16:colId xmlns:a16="http://schemas.microsoft.com/office/drawing/2014/main" val="1371054798"/>
                    </a:ext>
                  </a:extLst>
                </a:gridCol>
                <a:gridCol w="1919378">
                  <a:extLst>
                    <a:ext uri="{9D8B030D-6E8A-4147-A177-3AD203B41FA5}">
                      <a16:colId xmlns:a16="http://schemas.microsoft.com/office/drawing/2014/main" val="1016415963"/>
                    </a:ext>
                  </a:extLst>
                </a:gridCol>
                <a:gridCol w="1585822">
                  <a:extLst>
                    <a:ext uri="{9D8B030D-6E8A-4147-A177-3AD203B41FA5}">
                      <a16:colId xmlns:a16="http://schemas.microsoft.com/office/drawing/2014/main" val="135314497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82289043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50224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4573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Requisitos Funcionais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0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Ter três tipos de obstáculos, cada qual com sua representação gráfica, sendo que ao menos um causa dano em jogador se colidirem.</a:t>
                      </a: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Ter em cada fase ao menos dois tipos de obstáculos com número aleatório de instâncias (</a:t>
                      </a:r>
                      <a:r>
                        <a:rPr lang="pt-BR" sz="1000" i="1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i.e.</a:t>
                      </a: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objetos), sendo pelo menos 3 instâncias por tipo.</a:t>
                      </a:r>
                      <a:endParaRPr lang="pt-BR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Ter em cada fase um cenário de jogo constituído por obstáculos, sendo que parte deles seriam plataformas ou similares, sobre as quais pode haver inimigos  e podem subir jogadores. 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Gerenciar colisões entre jogador para com inimigos e seus projeteis, bem como entre jogador para com obstáculos. Ainda, todos eles devem sofrer o efeito da gravidade no âmbito deste jogo de plataforma vertical e 2D.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0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Permitir: (1) salvar nome do usuário, manter/salvar pontuação do jogador (incrementada via neutralização de inimigos)  controlado pelo usuário e gerar lista de pontuação (</a:t>
                      </a:r>
                      <a:r>
                        <a:rPr lang="pt-BR" sz="1000" i="1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ranking</a:t>
                      </a:r>
                      <a:r>
                        <a:rPr lang="pt-BR" sz="10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). </a:t>
                      </a:r>
                      <a:r>
                        <a:rPr lang="pt-BR" sz="1000" b="1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E</a:t>
                      </a:r>
                      <a:r>
                        <a:rPr lang="pt-BR" sz="10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(2)  Pausar e </a:t>
                      </a:r>
                      <a:r>
                        <a:rPr lang="pt-BR" sz="1000" b="1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Salvar</a:t>
                      </a:r>
                      <a:r>
                        <a:rPr lang="pt-BR" sz="10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 Jogada.</a:t>
                      </a: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1554579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Situação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Requisito previsto inicialmente e realizado.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Requisito previsto inicialmente e realizado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Requisito previsto inicialmente e realizado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Requisito previsto inicialmente e realizado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Requisito previsto inicialmente e realizado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3732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Implementação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Realizado através das classes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Obstaculo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Lava, Espinho e Tile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Realizado através da classe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TileMap</a:t>
                      </a:r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que gera os obstáculos aleatoriamente dentro do mapa da Fase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Realizado na construção das diferentes fases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Realizado através do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GerenciadorDeColisao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Realizado através das classes derivadas de Fase e do </a:t>
                      </a:r>
                      <a:r>
                        <a:rPr lang="pt-BR" sz="1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GerenciadorDeSave</a:t>
                      </a:r>
                      <a:endParaRPr lang="pt-BR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90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6182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3C06BB-3FD1-6F34-1A5C-13C1A54C2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6287"/>
            <a:ext cx="10515600" cy="564751"/>
          </a:xfrm>
        </p:spPr>
        <p:txBody>
          <a:bodyPr>
            <a:noAutofit/>
          </a:bodyPr>
          <a:lstStyle/>
          <a:p>
            <a:pPr algn="ctr"/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Diagrama de Classes UML</a:t>
            </a:r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4AE34517-3DA7-25F8-F072-0C625E53B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24" y="584061"/>
            <a:ext cx="9987951" cy="6157652"/>
          </a:xfrm>
        </p:spPr>
      </p:pic>
    </p:spTree>
    <p:extLst>
      <p:ext uri="{BB962C8B-B14F-4D97-AF65-F5344CB8AC3E}">
        <p14:creationId xmlns:p14="http://schemas.microsoft.com/office/powerpoint/2010/main" val="3171669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88D5789C-B51D-16D3-3180-9E969E626973}"/>
              </a:ext>
            </a:extLst>
          </p:cNvPr>
          <p:cNvSpPr txBox="1"/>
          <p:nvPr/>
        </p:nvSpPr>
        <p:spPr>
          <a:xfrm>
            <a:off x="2156604" y="1604512"/>
            <a:ext cx="82209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O projeto foi desenvolvido dividido em 7 pacotes Principais:</a:t>
            </a:r>
          </a:p>
          <a:p>
            <a:pPr marL="285750" indent="-285750"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Menu</a:t>
            </a:r>
          </a:p>
          <a:p>
            <a:pPr marL="285750" indent="-285750"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UI (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User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Interface)</a:t>
            </a:r>
          </a:p>
          <a:p>
            <a:pPr marL="285750" indent="-285750"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Listas</a:t>
            </a:r>
          </a:p>
          <a:p>
            <a:pPr marL="285750" indent="-285750"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Fases</a:t>
            </a:r>
          </a:p>
          <a:p>
            <a:pPr marL="285750" indent="-285750"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Gerenciadores</a:t>
            </a:r>
          </a:p>
          <a:p>
            <a:pPr marL="285750" indent="-285750"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Componentes</a:t>
            </a:r>
          </a:p>
          <a:p>
            <a:pPr marL="285750" indent="-285750">
              <a:buFontTx/>
              <a:buChar char="-"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Entidades</a:t>
            </a:r>
          </a:p>
        </p:txBody>
      </p:sp>
    </p:spTree>
    <p:extLst>
      <p:ext uri="{BB962C8B-B14F-4D97-AF65-F5344CB8AC3E}">
        <p14:creationId xmlns:p14="http://schemas.microsoft.com/office/powerpoint/2010/main" val="423810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DB5C027-3036-9065-0F88-80CE21B6A931}"/>
              </a:ext>
            </a:extLst>
          </p:cNvPr>
          <p:cNvSpPr txBox="1"/>
          <p:nvPr/>
        </p:nvSpPr>
        <p:spPr>
          <a:xfrm>
            <a:off x="1322718" y="467408"/>
            <a:ext cx="12393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Menu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15C671E-B443-8282-8DAA-4316E1B2D287}"/>
              </a:ext>
            </a:extLst>
          </p:cNvPr>
          <p:cNvSpPr txBox="1"/>
          <p:nvPr/>
        </p:nvSpPr>
        <p:spPr>
          <a:xfrm>
            <a:off x="687238" y="1319881"/>
            <a:ext cx="321339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namespace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Menu consiste em diversas subclasses de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MenuEnte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(derivada de Ente), que por sua vez agregam diferentes Botões com diferentes comportamentos (classe Button do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namespace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UI).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Um objeto de cada classe derivada de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MenuEnte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é agregado ao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GerenciadorDeMenu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, que intermedia a relação dessas classes com a classe jogo (Principal).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9DFB14C-705C-2E30-583D-C8103D3937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85"/>
          <a:stretch/>
        </p:blipFill>
        <p:spPr>
          <a:xfrm>
            <a:off x="7772400" y="331489"/>
            <a:ext cx="3213392" cy="619502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0CAACA27-CE26-F61C-6095-B80796942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1" y="3655442"/>
            <a:ext cx="2612970" cy="2407737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E6330D42-5517-9849-532A-3896698B8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2003" y="963186"/>
            <a:ext cx="2108166" cy="202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123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3BFF3F8-9400-1D47-42A2-3A3BA5CF7791}"/>
              </a:ext>
            </a:extLst>
          </p:cNvPr>
          <p:cNvSpPr txBox="1"/>
          <p:nvPr/>
        </p:nvSpPr>
        <p:spPr>
          <a:xfrm>
            <a:off x="1350035" y="431323"/>
            <a:ext cx="7418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UI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7FF3C5C-3B9D-EF20-63CB-0DB6CE44FC69}"/>
              </a:ext>
            </a:extLst>
          </p:cNvPr>
          <p:cNvSpPr txBox="1"/>
          <p:nvPr/>
        </p:nvSpPr>
        <p:spPr>
          <a:xfrm>
            <a:off x="940279" y="1440611"/>
            <a:ext cx="245852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namespace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UI consiste em um conjunto de classes que caracterizam a interface do usuário (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User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Interface). Contém as classes Button (botão) e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TextBox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(caixa de texto).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F9BA19B-20BC-1F2B-D385-643B4145B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2272" y="948938"/>
            <a:ext cx="7188679" cy="496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078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E87ADBA-18BC-B392-96D8-43E61D5FB90D}"/>
              </a:ext>
            </a:extLst>
          </p:cNvPr>
          <p:cNvSpPr txBox="1"/>
          <p:nvPr/>
        </p:nvSpPr>
        <p:spPr>
          <a:xfrm>
            <a:off x="1362973" y="400541"/>
            <a:ext cx="24499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Listas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21793F4-3C13-77E5-CED5-1E344DBE5181}"/>
              </a:ext>
            </a:extLst>
          </p:cNvPr>
          <p:cNvSpPr txBox="1"/>
          <p:nvPr/>
        </p:nvSpPr>
        <p:spPr>
          <a:xfrm>
            <a:off x="741872" y="1492370"/>
            <a:ext cx="23550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As listas realizam as relações entre classes e múltiplos objetos com uma classe mãe em comum, gerenciando o comportamento destes objetos.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3B3E7C9-8C0B-EEB9-2442-4E6F03884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532" y="800651"/>
            <a:ext cx="8663603" cy="508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165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675EF7E-87E9-923B-2EF1-8D183AC05BE0}"/>
              </a:ext>
            </a:extLst>
          </p:cNvPr>
          <p:cNvSpPr txBox="1"/>
          <p:nvPr/>
        </p:nvSpPr>
        <p:spPr>
          <a:xfrm>
            <a:off x="1354347" y="414068"/>
            <a:ext cx="1509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Fase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8C0E08C-6966-8F89-464A-DED7942698AF}"/>
              </a:ext>
            </a:extLst>
          </p:cNvPr>
          <p:cNvSpPr txBox="1"/>
          <p:nvPr/>
        </p:nvSpPr>
        <p:spPr>
          <a:xfrm>
            <a:off x="897147" y="1716657"/>
            <a:ext cx="254479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namespace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das Fases reúne as classes que controlam a geração das diversas fases de um jogo, gerando mapa e instanciando os diversos objetos utilizados dentro dela.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650164F-415E-919C-B0A1-950D9223C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8990" y="477748"/>
            <a:ext cx="5366047" cy="622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853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31821FD-2B16-7215-B171-9889F8727958}"/>
              </a:ext>
            </a:extLst>
          </p:cNvPr>
          <p:cNvSpPr txBox="1"/>
          <p:nvPr/>
        </p:nvSpPr>
        <p:spPr>
          <a:xfrm>
            <a:off x="1337093" y="422695"/>
            <a:ext cx="1906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Gerenciadores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951BE57-D256-A10B-7F69-45CF1C029564}"/>
              </a:ext>
            </a:extLst>
          </p:cNvPr>
          <p:cNvSpPr txBox="1"/>
          <p:nvPr/>
        </p:nvSpPr>
        <p:spPr>
          <a:xfrm>
            <a:off x="733245" y="1095555"/>
            <a:ext cx="2579298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Os gerenciadores são responsáveis pelos tratamentos de objetos que, por boa prática de paradigma da Orientação à Objeto, não devem ficar agregadas aos objetos em si. São esses: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GerenciadorDeMenu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GerenciadorDeSave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GerenciadorDeEventos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GerenciadorDeColisao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GerenciadorDeCamera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GerenciadorGráfico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5CE9D89-2DD2-0368-D89F-7F5663C6A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8808" y="1095555"/>
            <a:ext cx="8620664" cy="409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5265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1793</Words>
  <Application>Microsoft Office PowerPoint</Application>
  <PresentationFormat>Widescreen</PresentationFormat>
  <Paragraphs>312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do Office</vt:lpstr>
      <vt:lpstr> JUMP KING </vt:lpstr>
      <vt:lpstr>Tabela de Requisitos</vt:lpstr>
      <vt:lpstr>Diagrama de Classes UML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Tabela de Conceitos</vt:lpstr>
      <vt:lpstr>Tabela de Conceitos</vt:lpstr>
      <vt:lpstr>Tabela de Conceitos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JUMP KING </dc:title>
  <dc:creator>Henrique Mendes</dc:creator>
  <cp:lastModifiedBy>Henrique Mendes</cp:lastModifiedBy>
  <cp:revision>20</cp:revision>
  <dcterms:created xsi:type="dcterms:W3CDTF">2022-11-21T14:54:31Z</dcterms:created>
  <dcterms:modified xsi:type="dcterms:W3CDTF">2022-11-22T16:39:28Z</dcterms:modified>
</cp:coreProperties>
</file>

<file path=docProps/thumbnail.jpeg>
</file>